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1" r:id="rId2"/>
    <p:sldId id="262" r:id="rId3"/>
    <p:sldId id="257" r:id="rId4"/>
    <p:sldId id="260" r:id="rId5"/>
    <p:sldId id="266" r:id="rId6"/>
    <p:sldId id="264" r:id="rId7"/>
    <p:sldId id="263" r:id="rId8"/>
    <p:sldId id="267" r:id="rId9"/>
    <p:sldId id="268" r:id="rId10"/>
    <p:sldId id="265" r:id="rId11"/>
    <p:sldId id="269" r:id="rId12"/>
    <p:sldId id="270" r:id="rId13"/>
    <p:sldId id="271" r:id="rId14"/>
    <p:sldId id="272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A8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B85B-7BDA-4AA5-8630-AEA7A9C8DCF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79C95-4D7C-4925-BDD0-39D32071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8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B481-8E56-D3C9-48DD-EC55DA2F1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D42EE-A99E-7EB4-B763-4235F8474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ACC5-3724-A69E-1D86-BA7FA8CA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15D4E-A7C7-4759-94A6-FE5EE036260B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40EA7-D998-77BD-14F3-CE9055DD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26F5F-EF3A-00FA-6252-6DFD44CB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9A36-5BE1-F3F1-D0DF-81CE2C48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9CB5D-B5B0-728F-8FE1-411F73DD1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78E4E-319D-79D6-22A3-7509B030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60303-DF69-445A-AA9C-FE81C517D58B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C5DE-B78D-8A00-2D65-2A8BC44E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F121B-7930-75A4-F2C9-1B90A1C9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005BA-D5E5-4FA3-5ED6-95C92D4C5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53FAE-0170-5153-69FF-9306740ED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BC2ED-8E7C-A938-754D-3E5E2665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13AA-E915-4E8C-94A6-F6E5FFB9DEBC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C971A-1036-A7F3-E10A-F741A57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294C-465F-99B8-9790-FD369C5D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00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3080467" y="1929084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957067" y="2028033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080467" y="2478500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8310733" y="1929084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6248533" y="2028033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367733" y="2478504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3080467" y="3825036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957067" y="3947267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3080467" y="4397767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8367533" y="3825033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6248533" y="3947267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8367733" y="4397767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7" y="6445700"/>
            <a:ext cx="6096000" cy="4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/>
          <p:nvPr/>
        </p:nvSpPr>
        <p:spPr>
          <a:xfrm>
            <a:off x="6096000" y="6445700"/>
            <a:ext cx="6096000" cy="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800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B96E-1635-BCF6-BAF0-A306D07D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0059-D41C-E7F1-89E2-3A6CE79F7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436D-57DA-FA8F-64C7-AA055790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DE1FD-2294-46F9-BE1F-BC9F1B2D9E78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993A-25BB-5323-0F01-DB44D6F4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1B0F-40AD-AAA6-3EF0-E4AE565B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F143-4BA2-8020-B003-DF757BD9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0F9A7-43D2-E331-041C-6CE85BFD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D9F02-746F-6C82-2101-5680A89F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1EF4-06C1-4042-8277-FDDCAE3528EC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90397-2313-154F-6286-E7154E16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3FF7F-4F54-7F03-A8A7-30DA673D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3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C57E-EE9F-9728-5105-85B2A279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A93FC-E86D-9CD4-CAFB-A3A50E053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F580D-16D8-D9C2-9895-917561E2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9ADA-851A-41C1-7CDE-ABF1E018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937C-D359-4AD1-9695-A45028C44CA8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EEF74-F0A3-9C5E-6EAF-43DE2F7B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02E39-35BD-0016-E483-1CEEFBE4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6B26-8E3B-1928-D0A7-EB31F041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271AB-82B1-893E-0E76-B156F7F18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01374-A6B8-F1E7-FAAF-336B2BD28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C60DA-FA70-4A50-63C3-275B9DE4C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A4E99-B730-B5E6-47FD-98C00AFBC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7B377-F51F-C76B-B6DD-97692DAA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9F5F-3CF7-4793-BE19-EBB5C08659D1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4BA76-362F-C910-9BCA-C7A4929A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4C144-5074-E2E7-A6A8-E0F91260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9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9118-FC60-02AE-FBE1-7599715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47B94-F1DB-4DAF-2807-DADCB26F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966C-9628-4B7C-8315-06AF67FFADD5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BC495-4C17-B483-4CE2-1FD1A469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49212-0B68-CD7C-FD7A-56573867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2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B40B6-F94C-D98D-F156-0315BFDB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8AEA0-C161-4602-9097-15997B981894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9BE2-AC12-75CC-6667-FD538C19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FEB9C-3A51-CDE9-623C-73FC8187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A645-0747-BE17-A703-F27E5A55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F320-273C-86AE-12EE-3AD6A5020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DD39D-C840-4A76-85DA-0A63918EC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C564A-A367-2906-F981-D39376CC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7B01-167C-4E6E-A513-8BD845AFED4A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B06A2-D2FC-79FB-406B-6FEA5F54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70D0E-1EA9-4C74-0CFD-191B8FF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2C30-A333-0AAB-7E7A-938C7929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916A9-0D9F-530F-BE83-FC9BF4A40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D6D79-41C5-F5A5-110B-8105B858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C27AF-95F7-5BEC-9676-37ACFCA5B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756A-6D88-4AE9-83E1-990BB31D348E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90B25-E524-AD56-A02E-03901AFB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9565C-681B-7D98-2564-24F6B4C2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555DDC-01FD-D714-BFDC-F392F103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6CCEC-08F4-C572-67F2-88C8A494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D44A3-BF90-F936-F962-93529C1BA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80A54-0DD9-4B34-A42B-6A607047A9E3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250EB-1083-DC83-24C3-6B8424922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0CD5C-8DFE-5FBB-5B1E-6E7C05860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C264A-03B6-44A0-BE1D-CA8DBA4A3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nowledgehut.com/blog/data-science/deep-learning-applications" TargetMode="External"/><Relationship Id="rId3" Type="http://schemas.microsoft.com/office/2007/relationships/hdphoto" Target="../media/hdphoto1.wdp"/><Relationship Id="rId7" Type="http://schemas.openxmlformats.org/officeDocument/2006/relationships/hyperlink" Target="https://global.infervision.com/product/1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.upm.es/65544/" TargetMode="External"/><Relationship Id="rId5" Type="http://schemas.openxmlformats.org/officeDocument/2006/relationships/hyperlink" Target="https://towardsdatascience.com/how-to-make-your-own-instagram-filter-with-facial-recognition-from-scratch-using-python-d3a42029e65b" TargetMode="External"/><Relationship Id="rId10" Type="http://schemas.openxmlformats.org/officeDocument/2006/relationships/hyperlink" Target="https://seon.io/resources/fraud-detection-with-machine-learning/#5-uses-cases-of-machine-learning-for-fraud-detection" TargetMode="External"/><Relationship Id="rId4" Type="http://schemas.openxmlformats.org/officeDocument/2006/relationships/hyperlink" Target="https://www.ibm.com/cloud/blog/ai-vs-machine-learning-vs-deep-learning-vs-neural-networks" TargetMode="External"/><Relationship Id="rId9" Type="http://schemas.openxmlformats.org/officeDocument/2006/relationships/hyperlink" Target="https://www.analyticssteps.com/blogs/8-applications-neural-network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hyperlink" Target="https://github.com/aserena7/Artificial-Neural-Networks-parthenope-university-course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ocs.github.com/en/get-started/quickstart/fork-a-rep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hyperlink" Target="https://www.linkedin.com/in/serenaalderisi/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serena.alderisi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9.jpg"/><Relationship Id="rId7" Type="http://schemas.openxmlformats.org/officeDocument/2006/relationships/image" Target="../media/image1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04C32-6315-A179-F788-14A939EA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692"/>
            <a:ext cx="12192000" cy="81320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E609E-6EEA-BF77-D717-97296DC6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73" y="256266"/>
            <a:ext cx="2384242" cy="518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8AF98-D83A-A318-31FE-D28B8F48DC25}"/>
              </a:ext>
            </a:extLst>
          </p:cNvPr>
          <p:cNvSpPr txBox="1"/>
          <p:nvPr/>
        </p:nvSpPr>
        <p:spPr>
          <a:xfrm>
            <a:off x="8507002" y="3244334"/>
            <a:ext cx="32757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ANALISI DI MERCATO 2022-2023</a:t>
            </a:r>
          </a:p>
          <a:p>
            <a:r>
              <a:rPr lang="es-ES" sz="1400" dirty="0">
                <a:solidFill>
                  <a:schemeClr val="bg1"/>
                </a:solidFill>
              </a:rPr>
              <a:t>SIAFA 28/04/2023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139BF-6592-A398-A989-0C82DBA06C74}"/>
              </a:ext>
            </a:extLst>
          </p:cNvPr>
          <p:cNvSpPr txBox="1"/>
          <p:nvPr/>
        </p:nvSpPr>
        <p:spPr>
          <a:xfrm>
            <a:off x="5913416" y="595540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rgbClr val="07A8FB"/>
                </a:solidFill>
              </a:rPr>
              <a:t>Serena Alderisi </a:t>
            </a:r>
          </a:p>
          <a:p>
            <a:pPr algn="r"/>
            <a:r>
              <a:rPr lang="it-IT" dirty="0">
                <a:solidFill>
                  <a:srgbClr val="07A8FB"/>
                </a:solidFill>
              </a:rPr>
              <a:t>M.Sc. Data Scientist</a:t>
            </a:r>
            <a:endParaRPr lang="en-US" dirty="0">
              <a:solidFill>
                <a:srgbClr val="07A8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6DF8-290E-74CA-B516-51051135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ACDD-AB1F-6D1D-1BB4-F9FD0447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C02DB-25A9-8793-32F0-C8442A077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64" y="1954801"/>
            <a:ext cx="6195299" cy="4401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7B590-9DED-315B-BDF5-9188A904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5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7F2AA-2A0F-6415-051D-F3969759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84571-F327-AA40-E390-9963BF238A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54A85-A192-8108-807E-1D5397CE0B6A}"/>
              </a:ext>
            </a:extLst>
          </p:cNvPr>
          <p:cNvSpPr txBox="1"/>
          <p:nvPr/>
        </p:nvSpPr>
        <p:spPr>
          <a:xfrm>
            <a:off x="575988" y="337989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0" i="0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Reccomended</a:t>
            </a:r>
            <a:r>
              <a:rPr kumimoji="0" lang="es-ES" sz="4400" b="0" i="0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s-ES" sz="4400" b="0" i="0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Readings</a:t>
            </a:r>
            <a:r>
              <a:rPr kumimoji="0" lang="es-ES" sz="4400" b="0" i="0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8FBBAA-0E70-C503-B196-461FD49579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667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Machine Learning vs Deep Learning </a:t>
            </a:r>
            <a:endParaRPr lang="en-US" dirty="0"/>
          </a:p>
          <a:p>
            <a:r>
              <a:rPr lang="en-US" dirty="0">
                <a:hlinkClick r:id="rId5"/>
              </a:rPr>
              <a:t>Make your own </a:t>
            </a:r>
            <a:r>
              <a:rPr lang="en-US" dirty="0" err="1">
                <a:hlinkClick r:id="rId5"/>
              </a:rPr>
              <a:t>instagram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fiter</a:t>
            </a:r>
            <a:r>
              <a:rPr lang="en-US" dirty="0">
                <a:hlinkClick r:id="rId5"/>
              </a:rPr>
              <a:t> with-facial recognition</a:t>
            </a:r>
            <a:r>
              <a:rPr lang="en-US" dirty="0"/>
              <a:t>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Machine Learning applied to Covid 19 research paper</a:t>
            </a:r>
            <a:endParaRPr lang="en-US" dirty="0"/>
          </a:p>
          <a:p>
            <a:r>
              <a:rPr lang="en-US" dirty="0" err="1">
                <a:hlinkClick r:id="rId7"/>
              </a:rPr>
              <a:t>Infervision</a:t>
            </a:r>
            <a:r>
              <a:rPr lang="en-US" dirty="0">
                <a:hlinkClick r:id="rId7"/>
              </a:rPr>
              <a:t> AI tool by Alibaba </a:t>
            </a:r>
            <a:endParaRPr lang="en-US" dirty="0"/>
          </a:p>
          <a:p>
            <a:r>
              <a:rPr lang="en-US" dirty="0">
                <a:hlinkClick r:id="rId8"/>
              </a:rPr>
              <a:t>Deep Learning applications</a:t>
            </a:r>
            <a:endParaRPr lang="en-US" dirty="0"/>
          </a:p>
          <a:p>
            <a:r>
              <a:rPr lang="en-US" dirty="0">
                <a:hlinkClick r:id="rId9"/>
              </a:rPr>
              <a:t>Neural Networks Applications</a:t>
            </a:r>
            <a:endParaRPr lang="en-US" dirty="0"/>
          </a:p>
          <a:p>
            <a:r>
              <a:rPr lang="en-US" dirty="0">
                <a:hlinkClick r:id="rId10"/>
              </a:rPr>
              <a:t>Fraud detection with machine learning 5 uses cases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oogle Shape;10892;p81">
            <a:extLst>
              <a:ext uri="{FF2B5EF4-FFF2-40B4-BE49-F238E27FC236}">
                <a16:creationId xmlns:a16="http://schemas.microsoft.com/office/drawing/2014/main" id="{90B0C603-7640-2C8A-3005-67CA635FA9DD}"/>
              </a:ext>
            </a:extLst>
          </p:cNvPr>
          <p:cNvGrpSpPr/>
          <p:nvPr/>
        </p:nvGrpSpPr>
        <p:grpSpPr>
          <a:xfrm>
            <a:off x="6096000" y="337989"/>
            <a:ext cx="656689" cy="599098"/>
            <a:chOff x="-1333975" y="2365850"/>
            <a:chExt cx="292225" cy="293575"/>
          </a:xfrm>
        </p:grpSpPr>
        <p:sp>
          <p:nvSpPr>
            <p:cNvPr id="9" name="Google Shape;10893;p81">
              <a:extLst>
                <a:ext uri="{FF2B5EF4-FFF2-40B4-BE49-F238E27FC236}">
                  <a16:creationId xmlns:a16="http://schemas.microsoft.com/office/drawing/2014/main" id="{29058F7F-9552-A1B6-1618-804F34F7202F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94;p81">
              <a:extLst>
                <a:ext uri="{FF2B5EF4-FFF2-40B4-BE49-F238E27FC236}">
                  <a16:creationId xmlns:a16="http://schemas.microsoft.com/office/drawing/2014/main" id="{5289623C-820E-FBD3-182F-A8FFE0CAFDA5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95;p81">
              <a:extLst>
                <a:ext uri="{FF2B5EF4-FFF2-40B4-BE49-F238E27FC236}">
                  <a16:creationId xmlns:a16="http://schemas.microsoft.com/office/drawing/2014/main" id="{7CE049C4-628D-7684-CB50-1346A17A5093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96;p81">
              <a:extLst>
                <a:ext uri="{FF2B5EF4-FFF2-40B4-BE49-F238E27FC236}">
                  <a16:creationId xmlns:a16="http://schemas.microsoft.com/office/drawing/2014/main" id="{F7A845EA-B7F9-493D-348C-5316E1179CC1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7;p81">
              <a:extLst>
                <a:ext uri="{FF2B5EF4-FFF2-40B4-BE49-F238E27FC236}">
                  <a16:creationId xmlns:a16="http://schemas.microsoft.com/office/drawing/2014/main" id="{B564242E-2497-7541-ADC8-483DF790CC2A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8;p81">
              <a:extLst>
                <a:ext uri="{FF2B5EF4-FFF2-40B4-BE49-F238E27FC236}">
                  <a16:creationId xmlns:a16="http://schemas.microsoft.com/office/drawing/2014/main" id="{F76581FF-1F54-40D3-FAE0-EBE0D66AFFDC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99;p81">
              <a:extLst>
                <a:ext uri="{FF2B5EF4-FFF2-40B4-BE49-F238E27FC236}">
                  <a16:creationId xmlns:a16="http://schemas.microsoft.com/office/drawing/2014/main" id="{BC8F0880-8D0D-7054-C1A6-FC3164D4063F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00;p81">
              <a:extLst>
                <a:ext uri="{FF2B5EF4-FFF2-40B4-BE49-F238E27FC236}">
                  <a16:creationId xmlns:a16="http://schemas.microsoft.com/office/drawing/2014/main" id="{456BB92C-5337-CB90-0442-29E56C18794B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10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4184-8734-0B7C-B19B-CFDB8C78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EDF35-D355-EE01-3631-2966C61E2010}"/>
              </a:ext>
            </a:extLst>
          </p:cNvPr>
          <p:cNvSpPr txBox="1"/>
          <p:nvPr/>
        </p:nvSpPr>
        <p:spPr>
          <a:xfrm>
            <a:off x="586262" y="492102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0" i="0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Course</a:t>
            </a:r>
            <a:r>
              <a:rPr kumimoji="0" lang="es-ES" sz="4400" b="0" i="0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material</a:t>
            </a: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672F0077-3EDF-8545-929F-2262F3DF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4" y="121313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999CE-A062-37D2-88DB-92C4AF9BC4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75044-6A03-A510-991D-AAAFE58F2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081" y="1613576"/>
            <a:ext cx="5114925" cy="847725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28CD6F9F-B650-8972-FC13-BC0E798AB9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0" r="30165"/>
          <a:stretch/>
        </p:blipFill>
        <p:spPr>
          <a:xfrm>
            <a:off x="133563" y="2813335"/>
            <a:ext cx="7839183" cy="5156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EF84D-5ADB-4E7E-11D2-530E7C9CAC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492" y="2779481"/>
            <a:ext cx="4924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6BE5-64D4-B9FD-9657-B863BD23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2999E-64FE-0C41-6A2E-6237FA06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8A1577E9-B77D-D578-FF0D-D28092C20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77" y="818876"/>
            <a:ext cx="10644360" cy="4790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0B3D49-FAA8-9B08-F400-163AEF877BD7}"/>
              </a:ext>
            </a:extLst>
          </p:cNvPr>
          <p:cNvSpPr txBox="1"/>
          <p:nvPr/>
        </p:nvSpPr>
        <p:spPr>
          <a:xfrm>
            <a:off x="181177" y="49435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0" i="0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GitHub </a:t>
            </a:r>
            <a:r>
              <a:rPr kumimoji="0" lang="es-ES" sz="4400" b="0" i="0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documentation</a:t>
            </a:r>
            <a:endParaRPr kumimoji="0" lang="es-ES" sz="4400" b="0" i="0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291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62D3-69DC-16E4-E65B-480EE28E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92E5-30A3-84BA-9CA6-F4C6D65EB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9B58B-FDB4-1ADC-72AA-4C2143B2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76E0-19B2-5423-94F6-CC7F3751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Artificial Neural Network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9318F9-F4D7-F8AA-ED4B-FFA28D4CE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45" y="1825624"/>
            <a:ext cx="6192047" cy="46440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A342E-941E-8E40-C370-AB75B2AC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FC256-A3A2-332D-4D74-9749D566F1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472C4"/>
                </a:solidFill>
              </a:rPr>
              <a:t>Ta</a:t>
            </a:r>
            <a:r>
              <a:rPr lang="en" dirty="0"/>
              <a:t>ble of Contents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3080467" y="1929084"/>
            <a:ext cx="2867200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Intro 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957067" y="2028033"/>
            <a:ext cx="1991200" cy="125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3076267" y="2324333"/>
            <a:ext cx="28672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Course Introduction</a:t>
            </a: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8343644" y="1680137"/>
            <a:ext cx="2867200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dirty="0"/>
              <a:t>Real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6248533" y="2028033"/>
            <a:ext cx="1991200" cy="125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8367732" y="2478504"/>
            <a:ext cx="2964663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, </a:t>
            </a:r>
            <a:r>
              <a:rPr lang="es-ES" dirty="0" err="1"/>
              <a:t>Healthcare</a:t>
            </a:r>
            <a:r>
              <a:rPr lang="es-ES" dirty="0"/>
              <a:t>, Covid-19 and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3080467" y="3825036"/>
            <a:ext cx="2867200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ANN types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957067" y="3947267"/>
            <a:ext cx="1991200" cy="125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3080467" y="4397767"/>
            <a:ext cx="28672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-ES" dirty="0"/>
              <a:t>Basic </a:t>
            </a:r>
            <a:r>
              <a:rPr lang="es-ES" dirty="0" err="1"/>
              <a:t>structure</a:t>
            </a:r>
            <a:r>
              <a:rPr lang="es-ES" dirty="0"/>
              <a:t> and </a:t>
            </a:r>
            <a:r>
              <a:rPr lang="es-ES" dirty="0" err="1"/>
              <a:t>different</a:t>
            </a:r>
            <a:r>
              <a:rPr lang="es-ES" dirty="0"/>
              <a:t> ANN </a:t>
            </a:r>
            <a:r>
              <a:rPr lang="es-ES" dirty="0" err="1"/>
              <a:t>types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8367467" y="3897383"/>
            <a:ext cx="2867200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Class Material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6248533" y="3947267"/>
            <a:ext cx="1991200" cy="125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8367733" y="4397767"/>
            <a:ext cx="2867200" cy="10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-ES" dirty="0" err="1"/>
              <a:t>Reccommended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r>
              <a:rPr lang="es-ES" dirty="0"/>
              <a:t> and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endParaRPr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6;p33">
            <a:extLst>
              <a:ext uri="{FF2B5EF4-FFF2-40B4-BE49-F238E27FC236}">
                <a16:creationId xmlns:a16="http://schemas.microsoft.com/office/drawing/2014/main" id="{B074AFDA-9F34-40C2-4A8D-66E399ECB7A1}"/>
              </a:ext>
            </a:extLst>
          </p:cNvPr>
          <p:cNvSpPr/>
          <p:nvPr/>
        </p:nvSpPr>
        <p:spPr>
          <a:xfrm>
            <a:off x="9263958" y="1274500"/>
            <a:ext cx="3013659" cy="5701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9D020-2B83-17D0-7725-131F33AA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96" y="1845443"/>
            <a:ext cx="10134600" cy="4441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000" dirty="0"/>
              <a:t>Serena Alderisi (</a:t>
            </a:r>
            <a:r>
              <a:rPr lang="es-ES" sz="3000" dirty="0" err="1"/>
              <a:t>she</a:t>
            </a:r>
            <a:r>
              <a:rPr lang="es-ES" sz="3000" dirty="0"/>
              <a:t>/</a:t>
            </a:r>
            <a:r>
              <a:rPr lang="es-ES" sz="3000" dirty="0" err="1"/>
              <a:t>her</a:t>
            </a:r>
            <a:r>
              <a:rPr lang="es-ES" sz="3000" dirty="0"/>
              <a:t>)</a:t>
            </a:r>
          </a:p>
          <a:p>
            <a:r>
              <a:rPr lang="es-ES" sz="2700" dirty="0"/>
              <a:t>Data </a:t>
            </a:r>
            <a:r>
              <a:rPr lang="es-ES" sz="2700" dirty="0" err="1"/>
              <a:t>Scientist</a:t>
            </a:r>
            <a:r>
              <a:rPr lang="es-ES" sz="2700" dirty="0"/>
              <a:t> and Machine </a:t>
            </a:r>
            <a:r>
              <a:rPr lang="es-ES" sz="2700" dirty="0" err="1"/>
              <a:t>Learning</a:t>
            </a:r>
            <a:r>
              <a:rPr lang="es-ES" sz="2700" dirty="0"/>
              <a:t> Expert at Siemens</a:t>
            </a:r>
          </a:p>
          <a:p>
            <a:r>
              <a:rPr lang="es-ES" sz="2700" dirty="0" err="1"/>
              <a:t>Equity</a:t>
            </a:r>
            <a:r>
              <a:rPr lang="es-ES" sz="2700" dirty="0"/>
              <a:t> </a:t>
            </a:r>
            <a:r>
              <a:rPr lang="es-ES" sz="2700" dirty="0" err="1"/>
              <a:t>Ambassador</a:t>
            </a:r>
            <a:r>
              <a:rPr lang="es-ES" sz="2700" dirty="0"/>
              <a:t> and Data </a:t>
            </a:r>
            <a:r>
              <a:rPr lang="es-ES" sz="2700" dirty="0" err="1"/>
              <a:t>Science</a:t>
            </a:r>
            <a:r>
              <a:rPr lang="es-ES" sz="2700" dirty="0"/>
              <a:t> Tutor </a:t>
            </a:r>
          </a:p>
          <a:p>
            <a:r>
              <a:rPr lang="es-ES" sz="2700" dirty="0"/>
              <a:t>Data </a:t>
            </a:r>
            <a:r>
              <a:rPr lang="es-ES" sz="2700" dirty="0" err="1"/>
              <a:t>Science</a:t>
            </a:r>
            <a:r>
              <a:rPr lang="es-ES" sz="2700" dirty="0"/>
              <a:t> Speaker </a:t>
            </a:r>
          </a:p>
          <a:p>
            <a:r>
              <a:rPr lang="en-US" sz="2700" b="0" i="0" dirty="0">
                <a:solidFill>
                  <a:srgbClr val="040C28"/>
                </a:solidFill>
                <a:effectLst/>
                <a:latin typeface="Google Sans"/>
              </a:rPr>
              <a:t>Masters of Sciences </a:t>
            </a:r>
            <a:r>
              <a:rPr lang="es-ES" sz="2700" dirty="0"/>
              <a:t>in Data </a:t>
            </a:r>
            <a:r>
              <a:rPr lang="es-ES" sz="2700" dirty="0" err="1"/>
              <a:t>Science</a:t>
            </a:r>
            <a:r>
              <a:rPr lang="es-ES" sz="2700" dirty="0"/>
              <a:t> </a:t>
            </a:r>
          </a:p>
          <a:p>
            <a:pPr marL="0" indent="0">
              <a:buNone/>
            </a:pPr>
            <a:r>
              <a:rPr lang="es-ES" sz="2000" dirty="0"/>
              <a:t>    Universidad Politécnica de Madrid</a:t>
            </a:r>
          </a:p>
          <a:p>
            <a:r>
              <a:rPr lang="es-ES" sz="2700" dirty="0" err="1"/>
              <a:t>Bachelor</a:t>
            </a:r>
            <a:r>
              <a:rPr lang="es-ES" sz="2700" dirty="0"/>
              <a:t> </a:t>
            </a:r>
            <a:r>
              <a:rPr lang="es-ES" sz="2700" dirty="0" err="1"/>
              <a:t>Degree</a:t>
            </a:r>
            <a:r>
              <a:rPr lang="es-ES" sz="2700" dirty="0"/>
              <a:t> in “</a:t>
            </a:r>
            <a:r>
              <a:rPr lang="es-ES" sz="2700" dirty="0" err="1"/>
              <a:t>Statistica</a:t>
            </a:r>
            <a:r>
              <a:rPr lang="es-ES" sz="2700" dirty="0"/>
              <a:t> e </a:t>
            </a:r>
            <a:r>
              <a:rPr lang="es-ES" sz="2700" dirty="0" err="1"/>
              <a:t>Informatica</a:t>
            </a:r>
            <a:r>
              <a:rPr lang="es-ES" sz="2700" dirty="0"/>
              <a:t> per la gestione</a:t>
            </a:r>
          </a:p>
          <a:p>
            <a:pPr marL="0" indent="0">
              <a:buNone/>
            </a:pPr>
            <a:r>
              <a:rPr lang="es-ES" sz="2700" dirty="0"/>
              <a:t>   </a:t>
            </a:r>
            <a:r>
              <a:rPr lang="es-ES" sz="2700" dirty="0" err="1"/>
              <a:t>delle</a:t>
            </a:r>
            <a:r>
              <a:rPr lang="es-ES" sz="2700" dirty="0"/>
              <a:t> imprese” </a:t>
            </a:r>
            <a:r>
              <a:rPr lang="es-ES" sz="2000" dirty="0" err="1"/>
              <a:t>Universita</a:t>
            </a:r>
            <a:r>
              <a:rPr lang="es-ES" sz="2000" dirty="0"/>
              <a:t> </a:t>
            </a:r>
            <a:r>
              <a:rPr lang="es-ES" sz="2000" dirty="0" err="1"/>
              <a:t>degli</a:t>
            </a:r>
            <a:r>
              <a:rPr lang="es-ES" sz="2000" dirty="0"/>
              <a:t> </a:t>
            </a:r>
            <a:r>
              <a:rPr lang="es-ES" sz="2000" dirty="0" err="1"/>
              <a:t>studi</a:t>
            </a:r>
            <a:r>
              <a:rPr lang="es-ES" sz="2000" dirty="0"/>
              <a:t> di Napoli </a:t>
            </a:r>
            <a:r>
              <a:rPr lang="es-ES" sz="2000" dirty="0" err="1"/>
              <a:t>Parthenope</a:t>
            </a:r>
            <a:endParaRPr lang="es-ES" sz="2000" dirty="0"/>
          </a:p>
          <a:p>
            <a:endParaRPr lang="es-E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BA820-FC2B-B52C-4536-8AB4EFE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E153D-DB74-6520-5A2B-9E801CA8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Google Shape;197;p32">
            <a:extLst>
              <a:ext uri="{FF2B5EF4-FFF2-40B4-BE49-F238E27FC236}">
                <a16:creationId xmlns:a16="http://schemas.microsoft.com/office/drawing/2014/main" id="{2BA8A006-8F72-20B0-37C1-B523775B2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 dirty="0">
                <a:solidFill>
                  <a:srgbClr val="4472C4"/>
                </a:solidFill>
                <a:latin typeface="Montserrat" panose="00000500000000000000" pitchFamily="2" charset="0"/>
              </a:rPr>
              <a:t>What about me? </a:t>
            </a:r>
            <a:endParaRPr sz="4000" dirty="0">
              <a:solidFill>
                <a:srgbClr val="4472C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FBF5B-0BAF-A7D4-3478-698A592A5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29" y="1833872"/>
            <a:ext cx="2288082" cy="30587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0F2E95D-92B8-9790-69E9-946DFF84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500" y="5522088"/>
            <a:ext cx="268793" cy="26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1C1645D7-B1DD-4ADB-BC1E-6DF18653F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7129" y="5146825"/>
            <a:ext cx="324267" cy="324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BC565-3004-807E-7052-A9320EC5CF43}"/>
              </a:ext>
            </a:extLst>
          </p:cNvPr>
          <p:cNvSpPr txBox="1"/>
          <p:nvPr/>
        </p:nvSpPr>
        <p:spPr>
          <a:xfrm>
            <a:off x="10032456" y="5094482"/>
            <a:ext cx="2642687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venir Book" panose="02000503020000020003"/>
                <a:hlinkClick r:id="rId9"/>
              </a:rPr>
              <a:t>serena.alderisi@gmail.com</a:t>
            </a:r>
            <a:endParaRPr lang="es-ES" sz="1400" dirty="0">
              <a:latin typeface="Avenir Book" panose="02000503020000020003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latin typeface="Avenir Book" panose="02000503020000020003"/>
                <a:hlinkClick r:id="rId10"/>
              </a:rPr>
              <a:t>Serena Alderisi</a:t>
            </a:r>
            <a:endParaRPr lang="it-GB" sz="1400" dirty="0">
              <a:latin typeface="Avenir Book" panose="02000503020000020003"/>
            </a:endParaRPr>
          </a:p>
          <a:p>
            <a:r>
              <a:rPr lang="es-ES" sz="1500" dirty="0">
                <a:latin typeface="Avenir Book" panose="02000503020000020003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2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0285-B657-2A5C-C659-973DA884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08" y="222659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4472C4"/>
                </a:solidFill>
              </a:rPr>
              <a:t>AI </a:t>
            </a:r>
            <a:r>
              <a:rPr lang="es-ES" dirty="0" err="1">
                <a:solidFill>
                  <a:srgbClr val="4472C4"/>
                </a:solidFill>
              </a:rPr>
              <a:t>world</a:t>
            </a:r>
            <a:r>
              <a:rPr lang="es-ES" dirty="0">
                <a:solidFill>
                  <a:srgbClr val="4472C4"/>
                </a:solidFill>
              </a:rPr>
              <a:t> </a:t>
            </a:r>
            <a:r>
              <a:rPr lang="es-ES" dirty="0" err="1">
                <a:solidFill>
                  <a:srgbClr val="4472C4"/>
                </a:solidFill>
              </a:rPr>
              <a:t>contest</a:t>
            </a:r>
            <a:r>
              <a:rPr lang="es-ES" dirty="0">
                <a:solidFill>
                  <a:srgbClr val="4472C4"/>
                </a:solidFill>
              </a:rPr>
              <a:t> </a:t>
            </a:r>
            <a:endParaRPr lang="en-US" dirty="0">
              <a:solidFill>
                <a:srgbClr val="4472C4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CE08E7-76AD-A430-FC38-E6B291C54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5" y="1548222"/>
            <a:ext cx="7915425" cy="41847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FC444-55C9-8FF9-762E-20733D6E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1943-F472-7834-930E-E441B54ACE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grpSp>
        <p:nvGrpSpPr>
          <p:cNvPr id="9" name="Google Shape;10892;p81">
            <a:extLst>
              <a:ext uri="{FF2B5EF4-FFF2-40B4-BE49-F238E27FC236}">
                <a16:creationId xmlns:a16="http://schemas.microsoft.com/office/drawing/2014/main" id="{C8354048-9D3C-E44D-E1C6-E76F9FA3B8D3}"/>
              </a:ext>
            </a:extLst>
          </p:cNvPr>
          <p:cNvGrpSpPr/>
          <p:nvPr/>
        </p:nvGrpSpPr>
        <p:grpSpPr>
          <a:xfrm>
            <a:off x="11353800" y="6214985"/>
            <a:ext cx="421914" cy="423864"/>
            <a:chOff x="-1333975" y="2365850"/>
            <a:chExt cx="292225" cy="293575"/>
          </a:xfrm>
        </p:grpSpPr>
        <p:sp>
          <p:nvSpPr>
            <p:cNvPr id="10" name="Google Shape;10893;p81">
              <a:hlinkClick r:id="rId5" action="ppaction://hlinksldjump"/>
              <a:extLst>
                <a:ext uri="{FF2B5EF4-FFF2-40B4-BE49-F238E27FC236}">
                  <a16:creationId xmlns:a16="http://schemas.microsoft.com/office/drawing/2014/main" id="{9BD9BAC5-60F0-653D-7775-49FF10DB7C5A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894;p81">
              <a:extLst>
                <a:ext uri="{FF2B5EF4-FFF2-40B4-BE49-F238E27FC236}">
                  <a16:creationId xmlns:a16="http://schemas.microsoft.com/office/drawing/2014/main" id="{993AE596-56B1-8341-0027-266F3F3D441B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95;p81">
              <a:extLst>
                <a:ext uri="{FF2B5EF4-FFF2-40B4-BE49-F238E27FC236}">
                  <a16:creationId xmlns:a16="http://schemas.microsoft.com/office/drawing/2014/main" id="{77E59F4B-C987-17E2-10C7-4B8149661BB4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6;p81">
              <a:extLst>
                <a:ext uri="{FF2B5EF4-FFF2-40B4-BE49-F238E27FC236}">
                  <a16:creationId xmlns:a16="http://schemas.microsoft.com/office/drawing/2014/main" id="{7F63ED12-EB04-A9F3-A525-E583599DC5C8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7;p81">
              <a:extLst>
                <a:ext uri="{FF2B5EF4-FFF2-40B4-BE49-F238E27FC236}">
                  <a16:creationId xmlns:a16="http://schemas.microsoft.com/office/drawing/2014/main" id="{1BD41AFA-4B21-13EB-178B-12F2D240F418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98;p81">
              <a:extLst>
                <a:ext uri="{FF2B5EF4-FFF2-40B4-BE49-F238E27FC236}">
                  <a16:creationId xmlns:a16="http://schemas.microsoft.com/office/drawing/2014/main" id="{2CB9325C-EAAD-2427-9808-8903F1A8A53F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99;p81">
              <a:extLst>
                <a:ext uri="{FF2B5EF4-FFF2-40B4-BE49-F238E27FC236}">
                  <a16:creationId xmlns:a16="http://schemas.microsoft.com/office/drawing/2014/main" id="{3D564958-1667-BFAE-D028-1061C43DBDDB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00;p81">
              <a:extLst>
                <a:ext uri="{FF2B5EF4-FFF2-40B4-BE49-F238E27FC236}">
                  <a16:creationId xmlns:a16="http://schemas.microsoft.com/office/drawing/2014/main" id="{D8D95208-CEE5-3E9D-911D-B9DEEA1BB6DF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124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959842-B784-F1D3-450B-D2F54A767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1" y="3672839"/>
            <a:ext cx="5272993" cy="32770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39CFB-1672-306C-7C40-D4085FA4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62E00-1B5B-5ACE-5976-372D0ED6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10" y="938226"/>
            <a:ext cx="5128802" cy="337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19234-D4A6-74E7-1774-17FA4E8969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89670A-3041-42FE-C662-126ECFE98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68" y="1316998"/>
            <a:ext cx="4978191" cy="27656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3CA17-352E-120B-D3A8-4D5A0AA19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34" y="3886244"/>
            <a:ext cx="4916732" cy="2765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97932-E259-95FF-3B01-EF9DC0E947A6}"/>
              </a:ext>
            </a:extLst>
          </p:cNvPr>
          <p:cNvSpPr txBox="1"/>
          <p:nvPr/>
        </p:nvSpPr>
        <p:spPr>
          <a:xfrm>
            <a:off x="521413" y="252818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Computer</a:t>
            </a: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s-E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Vision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22" name="Google Shape;10892;p81">
            <a:extLst>
              <a:ext uri="{FF2B5EF4-FFF2-40B4-BE49-F238E27FC236}">
                <a16:creationId xmlns:a16="http://schemas.microsoft.com/office/drawing/2014/main" id="{946C00ED-9F6F-0485-362B-395ADBF9369B}"/>
              </a:ext>
            </a:extLst>
          </p:cNvPr>
          <p:cNvGrpSpPr/>
          <p:nvPr/>
        </p:nvGrpSpPr>
        <p:grpSpPr>
          <a:xfrm>
            <a:off x="11353800" y="6214985"/>
            <a:ext cx="421914" cy="423864"/>
            <a:chOff x="-1333975" y="2365850"/>
            <a:chExt cx="292225" cy="293575"/>
          </a:xfrm>
        </p:grpSpPr>
        <p:sp>
          <p:nvSpPr>
            <p:cNvPr id="23" name="Google Shape;10893;p81">
              <a:extLst>
                <a:ext uri="{FF2B5EF4-FFF2-40B4-BE49-F238E27FC236}">
                  <a16:creationId xmlns:a16="http://schemas.microsoft.com/office/drawing/2014/main" id="{AEB3AF1C-4F89-A709-E82C-344058650919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894;p81">
              <a:extLst>
                <a:ext uri="{FF2B5EF4-FFF2-40B4-BE49-F238E27FC236}">
                  <a16:creationId xmlns:a16="http://schemas.microsoft.com/office/drawing/2014/main" id="{D60A2C7F-49C6-026C-06C2-2F53BC0CAB5A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95;p81">
              <a:extLst>
                <a:ext uri="{FF2B5EF4-FFF2-40B4-BE49-F238E27FC236}">
                  <a16:creationId xmlns:a16="http://schemas.microsoft.com/office/drawing/2014/main" id="{8DE511EF-77A6-49B9-8AF8-D3C83D49C8B6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6;p81">
              <a:extLst>
                <a:ext uri="{FF2B5EF4-FFF2-40B4-BE49-F238E27FC236}">
                  <a16:creationId xmlns:a16="http://schemas.microsoft.com/office/drawing/2014/main" id="{D34355BC-8FE6-FC98-8145-729B502C7DAA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97;p81">
              <a:extLst>
                <a:ext uri="{FF2B5EF4-FFF2-40B4-BE49-F238E27FC236}">
                  <a16:creationId xmlns:a16="http://schemas.microsoft.com/office/drawing/2014/main" id="{1CD31F1B-C5AA-E8EE-C3B1-F7019D8F21EA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98;p81">
              <a:extLst>
                <a:ext uri="{FF2B5EF4-FFF2-40B4-BE49-F238E27FC236}">
                  <a16:creationId xmlns:a16="http://schemas.microsoft.com/office/drawing/2014/main" id="{B380C2BA-5035-F2CA-F74E-ACA37DA232D5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99;p81">
              <a:extLst>
                <a:ext uri="{FF2B5EF4-FFF2-40B4-BE49-F238E27FC236}">
                  <a16:creationId xmlns:a16="http://schemas.microsoft.com/office/drawing/2014/main" id="{AA58B94C-D8A8-FEEF-4500-BA96CCC3198B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00;p81">
              <a:hlinkClick r:id="rId8" action="ppaction://hlinksldjump"/>
              <a:extLst>
                <a:ext uri="{FF2B5EF4-FFF2-40B4-BE49-F238E27FC236}">
                  <a16:creationId xmlns:a16="http://schemas.microsoft.com/office/drawing/2014/main" id="{2ABF7888-0F2C-F165-FCE7-3997F46BC8CF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614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5A1AD-77D4-88D8-B260-8EFFC842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387;p28">
            <a:extLst>
              <a:ext uri="{FF2B5EF4-FFF2-40B4-BE49-F238E27FC236}">
                <a16:creationId xmlns:a16="http://schemas.microsoft.com/office/drawing/2014/main" id="{AF983B95-DA93-C56B-2080-1ED3486B13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4369" y="955725"/>
            <a:ext cx="9354435" cy="54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7BB49-0DA3-416D-CFCE-C0A57A1CA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E8264-040D-4AEA-C6D1-FF13D444FC8C}"/>
              </a:ext>
            </a:extLst>
          </p:cNvPr>
          <p:cNvSpPr txBox="1"/>
          <p:nvPr/>
        </p:nvSpPr>
        <p:spPr>
          <a:xfrm>
            <a:off x="455123" y="163798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 err="1">
                <a:solidFill>
                  <a:srgbClr val="4472C4"/>
                </a:solidFill>
                <a:latin typeface="Calibri Light" panose="020F0302020204030204"/>
                <a:ea typeface="+mj-ea"/>
                <a:cs typeface="+mj-cs"/>
              </a:rPr>
              <a:t>Healthcare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3" name="Google Shape;10892;p81">
            <a:extLst>
              <a:ext uri="{FF2B5EF4-FFF2-40B4-BE49-F238E27FC236}">
                <a16:creationId xmlns:a16="http://schemas.microsoft.com/office/drawing/2014/main" id="{790B4E3C-022F-F1FD-F27D-543681038688}"/>
              </a:ext>
            </a:extLst>
          </p:cNvPr>
          <p:cNvGrpSpPr/>
          <p:nvPr/>
        </p:nvGrpSpPr>
        <p:grpSpPr>
          <a:xfrm>
            <a:off x="11353800" y="6214985"/>
            <a:ext cx="421914" cy="423864"/>
            <a:chOff x="-1333975" y="2365850"/>
            <a:chExt cx="292225" cy="293575"/>
          </a:xfrm>
        </p:grpSpPr>
        <p:sp>
          <p:nvSpPr>
            <p:cNvPr id="6" name="Google Shape;10893;p81">
              <a:extLst>
                <a:ext uri="{FF2B5EF4-FFF2-40B4-BE49-F238E27FC236}">
                  <a16:creationId xmlns:a16="http://schemas.microsoft.com/office/drawing/2014/main" id="{AF2AB77B-A6D8-04BD-52D7-06C93A3E249A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94;p81">
              <a:extLst>
                <a:ext uri="{FF2B5EF4-FFF2-40B4-BE49-F238E27FC236}">
                  <a16:creationId xmlns:a16="http://schemas.microsoft.com/office/drawing/2014/main" id="{BD5FEB46-8833-7CF2-9C40-D6B0CBEC2B1D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95;p81">
              <a:extLst>
                <a:ext uri="{FF2B5EF4-FFF2-40B4-BE49-F238E27FC236}">
                  <a16:creationId xmlns:a16="http://schemas.microsoft.com/office/drawing/2014/main" id="{6D55EC98-E5B7-788B-361C-E9BEF0FAA20C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96;p81">
              <a:extLst>
                <a:ext uri="{FF2B5EF4-FFF2-40B4-BE49-F238E27FC236}">
                  <a16:creationId xmlns:a16="http://schemas.microsoft.com/office/drawing/2014/main" id="{4B023918-DA3A-2F0B-0A13-D9076719800A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97;p81">
              <a:extLst>
                <a:ext uri="{FF2B5EF4-FFF2-40B4-BE49-F238E27FC236}">
                  <a16:creationId xmlns:a16="http://schemas.microsoft.com/office/drawing/2014/main" id="{823EF6B0-51EC-9B9D-0A30-B68BA286EACD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8;p81">
              <a:extLst>
                <a:ext uri="{FF2B5EF4-FFF2-40B4-BE49-F238E27FC236}">
                  <a16:creationId xmlns:a16="http://schemas.microsoft.com/office/drawing/2014/main" id="{167D5123-757A-C8CF-656E-570428D6AC53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9;p81">
              <a:extLst>
                <a:ext uri="{FF2B5EF4-FFF2-40B4-BE49-F238E27FC236}">
                  <a16:creationId xmlns:a16="http://schemas.microsoft.com/office/drawing/2014/main" id="{33D72E46-E87A-0E5C-E8CD-EFFAAA51981B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0;p81">
              <a:hlinkClick r:id="rId5" action="ppaction://hlinksldjump"/>
              <a:extLst>
                <a:ext uri="{FF2B5EF4-FFF2-40B4-BE49-F238E27FC236}">
                  <a16:creationId xmlns:a16="http://schemas.microsoft.com/office/drawing/2014/main" id="{D0CE7488-1ED2-7757-9223-206C3E1F0D97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448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5AFA3-0591-4978-6D84-27AF6C62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25;p26">
            <a:extLst>
              <a:ext uri="{FF2B5EF4-FFF2-40B4-BE49-F238E27FC236}">
                <a16:creationId xmlns:a16="http://schemas.microsoft.com/office/drawing/2014/main" id="{33F8A5A0-B53E-32C4-B001-CF77D5A7A4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9549"/>
          <a:stretch/>
        </p:blipFill>
        <p:spPr>
          <a:xfrm>
            <a:off x="257292" y="1239319"/>
            <a:ext cx="8203534" cy="304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4;p26">
            <a:extLst>
              <a:ext uri="{FF2B5EF4-FFF2-40B4-BE49-F238E27FC236}">
                <a16:creationId xmlns:a16="http://schemas.microsoft.com/office/drawing/2014/main" id="{9BBC27DE-8546-A57F-7075-47DC363D86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222" t="53618" b="1620"/>
          <a:stretch/>
        </p:blipFill>
        <p:spPr>
          <a:xfrm>
            <a:off x="5643236" y="3963764"/>
            <a:ext cx="1892829" cy="167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2;p26">
            <a:extLst>
              <a:ext uri="{FF2B5EF4-FFF2-40B4-BE49-F238E27FC236}">
                <a16:creationId xmlns:a16="http://schemas.microsoft.com/office/drawing/2014/main" id="{32C5B6DD-39EF-C0FC-A9BC-2E4A01F0B2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016" r="1375" b="54724"/>
          <a:stretch/>
        </p:blipFill>
        <p:spPr>
          <a:xfrm>
            <a:off x="3934342" y="4000929"/>
            <a:ext cx="1712843" cy="17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7;p26">
            <a:extLst>
              <a:ext uri="{FF2B5EF4-FFF2-40B4-BE49-F238E27FC236}">
                <a16:creationId xmlns:a16="http://schemas.microsoft.com/office/drawing/2014/main" id="{80CA2684-6C05-C6F9-E18A-D5DC1E5EED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54" y="3933326"/>
            <a:ext cx="1815585" cy="17035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435F49-1AB3-C1E6-1D98-EC04D23EBDD7}"/>
              </a:ext>
            </a:extLst>
          </p:cNvPr>
          <p:cNvSpPr/>
          <p:nvPr/>
        </p:nvSpPr>
        <p:spPr>
          <a:xfrm>
            <a:off x="7673138" y="4096327"/>
            <a:ext cx="2545225" cy="145975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venir Book" panose="02000503020000020003"/>
              </a:rPr>
              <a:t>Earlier</a:t>
            </a:r>
            <a:r>
              <a:rPr lang="es-ES" sz="1600" dirty="0">
                <a:latin typeface="Avenir Book" panose="02000503020000020003"/>
              </a:rPr>
              <a:t>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venir Book" panose="02000503020000020003"/>
              </a:rPr>
              <a:t>More </a:t>
            </a:r>
            <a:r>
              <a:rPr lang="es-ES" sz="1600" dirty="0" err="1">
                <a:latin typeface="Avenir Book" panose="02000503020000020003"/>
              </a:rPr>
              <a:t>Accurate</a:t>
            </a:r>
            <a:r>
              <a:rPr lang="es-ES" sz="1600" dirty="0">
                <a:latin typeface="Avenir Book" panose="02000503020000020003"/>
              </a:rPr>
              <a:t>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venir Book" panose="02000503020000020003"/>
              </a:rPr>
              <a:t>Better</a:t>
            </a:r>
            <a:r>
              <a:rPr lang="es-ES" sz="1600" dirty="0">
                <a:latin typeface="Avenir Book" panose="02000503020000020003"/>
              </a:rPr>
              <a:t> ICU </a:t>
            </a:r>
            <a:r>
              <a:rPr lang="es-ES" sz="1600" dirty="0" err="1">
                <a:latin typeface="Avenir Book" panose="02000503020000020003"/>
              </a:rPr>
              <a:t>management</a:t>
            </a:r>
            <a:endParaRPr lang="es-ES" sz="1600" dirty="0">
              <a:latin typeface="Avenir Book" panose="020005030200000200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venir Book" panose="02000503020000020003"/>
              </a:rPr>
              <a:t>Resources</a:t>
            </a:r>
            <a:r>
              <a:rPr lang="es-ES" sz="1600" dirty="0">
                <a:latin typeface="Avenir Book" panose="02000503020000020003"/>
              </a:rPr>
              <a:t> </a:t>
            </a:r>
            <a:r>
              <a:rPr lang="es-ES" sz="1600" dirty="0" err="1">
                <a:latin typeface="Avenir Book" panose="02000503020000020003"/>
              </a:rPr>
              <a:t>Saving</a:t>
            </a:r>
            <a:endParaRPr lang="es-ES" sz="1600" dirty="0">
              <a:latin typeface="Avenir Book" panose="020005030200000200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venir Book" panose="02000503020000020003"/>
              </a:rPr>
              <a:t>Lifes</a:t>
            </a:r>
            <a:r>
              <a:rPr lang="es-ES" sz="1600" dirty="0">
                <a:latin typeface="Avenir Book" panose="02000503020000020003"/>
              </a:rPr>
              <a:t> </a:t>
            </a:r>
            <a:r>
              <a:rPr lang="es-ES" sz="1600" dirty="0" err="1">
                <a:latin typeface="Avenir Book" panose="02000503020000020003"/>
              </a:rPr>
              <a:t>Saving</a:t>
            </a:r>
            <a:r>
              <a:rPr lang="es-ES" sz="1600" dirty="0">
                <a:latin typeface="Avenir Book" panose="02000503020000020003"/>
              </a:rPr>
              <a:t> </a:t>
            </a:r>
            <a:endParaRPr lang="en-US" sz="1600" dirty="0">
              <a:latin typeface="Avenir Book" panose="02000503020000020003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81F3F7-7A6F-54B3-7EAE-42F1EB02EB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BA202-59CD-ABE2-DB0B-586BDE5913BE}"/>
              </a:ext>
            </a:extLst>
          </p:cNvPr>
          <p:cNvSpPr txBox="1"/>
          <p:nvPr/>
        </p:nvSpPr>
        <p:spPr>
          <a:xfrm>
            <a:off x="521413" y="252818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COVID-19	</a:t>
            </a:r>
          </a:p>
        </p:txBody>
      </p:sp>
      <p:grpSp>
        <p:nvGrpSpPr>
          <p:cNvPr id="12" name="Google Shape;10892;p81">
            <a:extLst>
              <a:ext uri="{FF2B5EF4-FFF2-40B4-BE49-F238E27FC236}">
                <a16:creationId xmlns:a16="http://schemas.microsoft.com/office/drawing/2014/main" id="{9FB1F2CD-F75C-B5B8-1511-0344396399EA}"/>
              </a:ext>
            </a:extLst>
          </p:cNvPr>
          <p:cNvGrpSpPr/>
          <p:nvPr/>
        </p:nvGrpSpPr>
        <p:grpSpPr>
          <a:xfrm>
            <a:off x="11353800" y="6214985"/>
            <a:ext cx="421914" cy="423864"/>
            <a:chOff x="-1333975" y="2365850"/>
            <a:chExt cx="292225" cy="293575"/>
          </a:xfrm>
        </p:grpSpPr>
        <p:sp>
          <p:nvSpPr>
            <p:cNvPr id="13" name="Google Shape;10893;p81">
              <a:extLst>
                <a:ext uri="{FF2B5EF4-FFF2-40B4-BE49-F238E27FC236}">
                  <a16:creationId xmlns:a16="http://schemas.microsoft.com/office/drawing/2014/main" id="{8DF18299-0230-2C4E-94B5-532BD2BA0BD5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4;p81">
              <a:extLst>
                <a:ext uri="{FF2B5EF4-FFF2-40B4-BE49-F238E27FC236}">
                  <a16:creationId xmlns:a16="http://schemas.microsoft.com/office/drawing/2014/main" id="{A8D4B4CA-4541-503C-1A52-ED72C63874D0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95;p81">
              <a:extLst>
                <a:ext uri="{FF2B5EF4-FFF2-40B4-BE49-F238E27FC236}">
                  <a16:creationId xmlns:a16="http://schemas.microsoft.com/office/drawing/2014/main" id="{EF2A0D2F-4A70-588D-7DF4-BEB510EC249D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96;p81">
              <a:extLst>
                <a:ext uri="{FF2B5EF4-FFF2-40B4-BE49-F238E27FC236}">
                  <a16:creationId xmlns:a16="http://schemas.microsoft.com/office/drawing/2014/main" id="{766C4C28-2278-40AC-EF4A-60C210928960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97;p81">
              <a:extLst>
                <a:ext uri="{FF2B5EF4-FFF2-40B4-BE49-F238E27FC236}">
                  <a16:creationId xmlns:a16="http://schemas.microsoft.com/office/drawing/2014/main" id="{63991E9E-D533-E170-B12E-15D8CC5BCC3D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98;p81">
              <a:extLst>
                <a:ext uri="{FF2B5EF4-FFF2-40B4-BE49-F238E27FC236}">
                  <a16:creationId xmlns:a16="http://schemas.microsoft.com/office/drawing/2014/main" id="{9AD4A054-8C13-578E-91CF-C2D3E64F8830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99;p81">
              <a:extLst>
                <a:ext uri="{FF2B5EF4-FFF2-40B4-BE49-F238E27FC236}">
                  <a16:creationId xmlns:a16="http://schemas.microsoft.com/office/drawing/2014/main" id="{DF4D3F75-E229-DCB1-0C2D-BF73FB5E3B24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00;p81">
              <a:extLst>
                <a:ext uri="{FF2B5EF4-FFF2-40B4-BE49-F238E27FC236}">
                  <a16:creationId xmlns:a16="http://schemas.microsoft.com/office/drawing/2014/main" id="{A8D997B3-3C03-A22A-764E-AE5D2E135FFF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113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9E406-69F7-B592-DFA7-5275D614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B381A-B483-C462-EE46-2EE8B1E654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  <p:pic>
        <p:nvPicPr>
          <p:cNvPr id="6" name="Picture 6" descr="Virtual Assistants | Virtual assistant, Virtual, How are you feeling">
            <a:extLst>
              <a:ext uri="{FF2B5EF4-FFF2-40B4-BE49-F238E27FC236}">
                <a16:creationId xmlns:a16="http://schemas.microsoft.com/office/drawing/2014/main" id="{890DE08F-DD6C-8622-5B5B-F1CC943BD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2" b="13482"/>
          <a:stretch/>
        </p:blipFill>
        <p:spPr bwMode="auto">
          <a:xfrm>
            <a:off x="4683024" y="1953849"/>
            <a:ext cx="4553741" cy="193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tbot: ¿Qué es, para qué sirve y cómo funcionan? - Bloo Media">
            <a:extLst>
              <a:ext uri="{FF2B5EF4-FFF2-40B4-BE49-F238E27FC236}">
                <a16:creationId xmlns:a16="http://schemas.microsoft.com/office/drawing/2014/main" id="{2A68DAFB-89C5-501D-F22D-BE740ABE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02" y="4485067"/>
            <a:ext cx="3545440" cy="23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A5A53456-1483-8781-7D7F-268EB67C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9" y="2061769"/>
            <a:ext cx="1811577" cy="18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70CF2-0C8C-9FA8-FC3D-0013CCB1E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3" y="3263178"/>
            <a:ext cx="4553741" cy="3275734"/>
          </a:xfrm>
          <a:prstGeom prst="rect">
            <a:avLst/>
          </a:prstGeom>
        </p:spPr>
      </p:pic>
      <p:pic>
        <p:nvPicPr>
          <p:cNvPr id="10" name="Picture 12" descr="Buscador de Google - Wikipedia, la enciclopedia libre">
            <a:extLst>
              <a:ext uri="{FF2B5EF4-FFF2-40B4-BE49-F238E27FC236}">
                <a16:creationId xmlns:a16="http://schemas.microsoft.com/office/drawing/2014/main" id="{5E907AA6-EF18-3C2E-9237-E14329411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0" t="22961" r="23252" b="30821"/>
          <a:stretch/>
        </p:blipFill>
        <p:spPr bwMode="auto">
          <a:xfrm>
            <a:off x="536491" y="1243668"/>
            <a:ext cx="3554779" cy="174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t Di Loghi Social Media Più Diffusi - Sfondo Bianco : Twitter Tiktok Su  Facebook Instagram Fotografia Editoriale - Illustrazione di calcolatore,  illustrativo: 182575866">
            <a:extLst>
              <a:ext uri="{FF2B5EF4-FFF2-40B4-BE49-F238E27FC236}">
                <a16:creationId xmlns:a16="http://schemas.microsoft.com/office/drawing/2014/main" id="{9E1B2F6A-68A9-AD78-489D-1AB64932C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20912" r="2464" b="23348"/>
          <a:stretch/>
        </p:blipFill>
        <p:spPr bwMode="auto">
          <a:xfrm>
            <a:off x="8826262" y="1007188"/>
            <a:ext cx="3009655" cy="6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▷ Google Maps vs Waze en Android Auto ¿cuál es mejor?">
            <a:extLst>
              <a:ext uri="{FF2B5EF4-FFF2-40B4-BE49-F238E27FC236}">
                <a16:creationId xmlns:a16="http://schemas.microsoft.com/office/drawing/2014/main" id="{075D2CDC-CEA0-7404-EA90-60A46287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89" y="908765"/>
            <a:ext cx="1220740" cy="6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Sistema de recomendación del Amazon y sus secretos">
            <a:extLst>
              <a:ext uri="{FF2B5EF4-FFF2-40B4-BE49-F238E27FC236}">
                <a16:creationId xmlns:a16="http://schemas.microsoft.com/office/drawing/2014/main" id="{82838839-D02E-5E63-C03C-95D6D40C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72" y="4218899"/>
            <a:ext cx="4444993" cy="253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4F5CCB-9822-4E17-5F8D-92FF64508472}"/>
              </a:ext>
            </a:extLst>
          </p:cNvPr>
          <p:cNvSpPr txBox="1"/>
          <p:nvPr/>
        </p:nvSpPr>
        <p:spPr>
          <a:xfrm>
            <a:off x="455123" y="163798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 err="1">
                <a:solidFill>
                  <a:srgbClr val="4472C4"/>
                </a:solidFill>
                <a:latin typeface="Calibri Light" panose="020F0302020204030204"/>
                <a:ea typeface="+mj-ea"/>
                <a:cs typeface="+mj-cs"/>
              </a:rPr>
              <a:t>Other</a:t>
            </a:r>
            <a:r>
              <a:rPr lang="es-ES" sz="4400" dirty="0">
                <a:solidFill>
                  <a:srgbClr val="4472C4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s-ES" sz="4400" dirty="0" err="1">
                <a:solidFill>
                  <a:srgbClr val="4472C4"/>
                </a:solidFill>
                <a:latin typeface="Calibri Light" panose="020F0302020204030204"/>
                <a:ea typeface="+mj-ea"/>
                <a:cs typeface="+mj-cs"/>
              </a:rPr>
              <a:t>Applications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6" name="Picture 16" descr="Uber en App Store">
            <a:extLst>
              <a:ext uri="{FF2B5EF4-FFF2-40B4-BE49-F238E27FC236}">
                <a16:creationId xmlns:a16="http://schemas.microsoft.com/office/drawing/2014/main" id="{5D604A77-0E41-B655-AA77-9135E0C89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7" t="10855" r="31498" b="11303"/>
          <a:stretch/>
        </p:blipFill>
        <p:spPr bwMode="auto">
          <a:xfrm>
            <a:off x="6581580" y="933239"/>
            <a:ext cx="524675" cy="5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2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4D92-1E44-5562-9AC5-D51C0376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1551-2B47-1CDE-0119-866AC260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731E-7ABB-192F-A7FB-B8EC0C32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264A-03B6-44A0-BE1D-CA8DBA4A3AB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1FF70-0517-467F-1EB7-B179050D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75" y="163798"/>
            <a:ext cx="2384242" cy="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203</Words>
  <Application>Microsoft Office PowerPoint</Application>
  <PresentationFormat>Widescreen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Book</vt:lpstr>
      <vt:lpstr>Calibri</vt:lpstr>
      <vt:lpstr>Calibri Light</vt:lpstr>
      <vt:lpstr>Fira Sans Extra Condensed Medium</vt:lpstr>
      <vt:lpstr>Google Sans</vt:lpstr>
      <vt:lpstr>Montserrat</vt:lpstr>
      <vt:lpstr>Office Theme</vt:lpstr>
      <vt:lpstr>PowerPoint Presentation</vt:lpstr>
      <vt:lpstr>Table of Contents</vt:lpstr>
      <vt:lpstr>What about me? </vt:lpstr>
      <vt:lpstr>AI world contest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Neural Network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Alderisi, Serena (CYS INF SM)</dc:creator>
  <cp:lastModifiedBy>Alderisi, Serena (CYS INF SM)</cp:lastModifiedBy>
  <cp:revision>13</cp:revision>
  <dcterms:created xsi:type="dcterms:W3CDTF">2023-04-08T17:53:13Z</dcterms:created>
  <dcterms:modified xsi:type="dcterms:W3CDTF">2023-04-23T17:07:52Z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2023-04-23T17:07:47Z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b2a5f515-0624-49e4-8097-073218a46c7e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